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78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ata-visualisation-in-python-using-matplotlib-and-seaborn/" TargetMode="External"/><Relationship Id="rId2" Type="http://schemas.openxmlformats.org/officeDocument/2006/relationships/hyperlink" Target="https://www.geeksforgeeks.org/what-is-data-acquisition-in-machine-learning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hyperlink" Target="https://www.geeksforgeeks.org/python-pandas-dataframe-skew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Acquisition &amp;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Alankar Saxena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882EF-E906-3793-A1D3-98E165657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972384-381A-C9D5-B842-EF4FDD2E57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2755" t="22496" r="14760" b="11994"/>
          <a:stretch/>
        </p:blipFill>
        <p:spPr>
          <a:xfrm>
            <a:off x="1356852" y="678427"/>
            <a:ext cx="4395018" cy="275057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1A7D78-260B-5F46-7C7D-2BB930A755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2150" t="26823" r="23485" b="7688"/>
          <a:stretch/>
        </p:blipFill>
        <p:spPr>
          <a:xfrm>
            <a:off x="6440131" y="678427"/>
            <a:ext cx="4395017" cy="27505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A75B86-4F59-B98C-1493-E75CD70B4AED}"/>
              </a:ext>
            </a:extLst>
          </p:cNvPr>
          <p:cNvSpPr txBox="1"/>
          <p:nvPr/>
        </p:nvSpPr>
        <p:spPr>
          <a:xfrm>
            <a:off x="1356851" y="4375355"/>
            <a:ext cx="442375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Mostly rentals are occurring in clear or cloudy weather.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There is no rental in heavy rain and very few rentals in light rain and snow.</a:t>
            </a:r>
          </a:p>
          <a:p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D8742-C442-2C20-B555-FB26AD0695A9}"/>
              </a:ext>
            </a:extLst>
          </p:cNvPr>
          <p:cNvSpPr txBox="1"/>
          <p:nvPr/>
        </p:nvSpPr>
        <p:spPr>
          <a:xfrm>
            <a:off x="6411396" y="4375355"/>
            <a:ext cx="4423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contribution of casual rental bookings is very low in total rental bookings.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067C91-B722-F93A-1229-3BBEC9B8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0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730DD-D55C-13E4-F1A4-C81D77D3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341" y="609600"/>
            <a:ext cx="9822215" cy="1257300"/>
          </a:xfrm>
        </p:spPr>
        <p:txBody>
          <a:bodyPr>
            <a:normAutofit/>
          </a:bodyPr>
          <a:lstStyle/>
          <a:p>
            <a:pPr algn="l"/>
            <a:r>
              <a:rPr lang="en-US" sz="2400" u="sng" dirty="0"/>
              <a:t>Merged_123- </a:t>
            </a:r>
            <a:r>
              <a:rPr lang="en-US" sz="2400" dirty="0"/>
              <a:t> It is the merged data of dataset merged_12 and dataset-3 with common column instant.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491F8D-82C2-E432-14F3-22D4FD344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660" t="27477" r="14940" b="9793"/>
          <a:stretch/>
        </p:blipFill>
        <p:spPr>
          <a:xfrm>
            <a:off x="1445341" y="1866900"/>
            <a:ext cx="9822216" cy="403245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62243-9EEA-491F-5EED-91B129B1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4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1E0BFF-5EBE-0534-D925-7B60B61A94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1946" t="23216" r="11723" b="11274"/>
          <a:stretch/>
        </p:blipFill>
        <p:spPr>
          <a:xfrm>
            <a:off x="1376515" y="688259"/>
            <a:ext cx="4237703" cy="274074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EA5FA8-4739-E33E-46AD-14584998AC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948" t="19626" r="14782" b="7328"/>
          <a:stretch/>
        </p:blipFill>
        <p:spPr>
          <a:xfrm>
            <a:off x="6577783" y="688258"/>
            <a:ext cx="4237702" cy="274074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A32B66-6093-7E98-341A-F9605EA7F621}"/>
              </a:ext>
            </a:extLst>
          </p:cNvPr>
          <p:cNvSpPr txBox="1"/>
          <p:nvPr/>
        </p:nvSpPr>
        <p:spPr>
          <a:xfrm>
            <a:off x="1376515" y="4375355"/>
            <a:ext cx="4404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In both months, January and February, total bike rentals are mostly occurring in day time i.e. between 5 AM to 5 PM.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Total rentals are quite high in February than in January.</a:t>
            </a:r>
          </a:p>
          <a:p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0F90E-1E63-2609-94D9-0854E5D8F69A}"/>
              </a:ext>
            </a:extLst>
          </p:cNvPr>
          <p:cNvSpPr txBox="1"/>
          <p:nvPr/>
        </p:nvSpPr>
        <p:spPr>
          <a:xfrm>
            <a:off x="6411396" y="4375355"/>
            <a:ext cx="4404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Total rentals are more in January as there is whole month data available of January.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On Tuesday, rentals are very high and maximum throughout the weekdays in January but in February, rentals are very low and minimum on Tuesdays.</a:t>
            </a:r>
            <a:endParaRPr lang="en-IN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B3A422-2F3F-1B2A-8E67-AEBEB7CC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E277-F4F1-466E-EFA4-701DAE56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59899-DFA2-14DE-7CC9-51D18C852E61}"/>
              </a:ext>
            </a:extLst>
          </p:cNvPr>
          <p:cNvSpPr txBox="1"/>
          <p:nvPr/>
        </p:nvSpPr>
        <p:spPr>
          <a:xfrm>
            <a:off x="1789471" y="2054942"/>
            <a:ext cx="8335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2"/>
              </a:rPr>
              <a:t>https://www.geeksforgeeks.org/what-is-data-acquisition-in-machine-learning/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https://www.geeksforgeeks.org/data-visualisation-in-python-using-matplotlib-and-seaborn/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4"/>
              </a:rPr>
              <a:t>https://www.geeksforgeeks.org/python-pandas-dataframe-skew/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861A9-5F31-91D2-DDEA-DCC7F8426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25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2810-8CB0-71AD-C622-0E7E1701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AB2DB-9242-CC7C-E825-5470031F5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r"/>
            <a:r>
              <a:rPr lang="en-US" dirty="0"/>
              <a:t>By-</a:t>
            </a:r>
          </a:p>
          <a:p>
            <a:pPr algn="r"/>
            <a:r>
              <a:rPr lang="en-US" dirty="0"/>
              <a:t>Alankar Saxena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F00CA-AECD-2C3A-97D2-48D20504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1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8ABB-33C2-7E15-A188-D31FC2A3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658F-44F6-2A80-084A-E4B0FC355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Data Acquisition-</a:t>
            </a:r>
            <a:r>
              <a:rPr lang="en-US" dirty="0"/>
              <a:t> Data Acquisition is the process of collecting, measuring, and storing data from various sources. </a:t>
            </a:r>
          </a:p>
          <a:p>
            <a:pPr marL="36900" indent="0">
              <a:buNone/>
            </a:pPr>
            <a:r>
              <a:rPr lang="en-US" dirty="0"/>
              <a:t>    It can be from online sources, databases, manual inputs etc. The primary goal of data              acquisition is to gather useful and relevant data to extract meaningful insights.</a:t>
            </a:r>
          </a:p>
          <a:p>
            <a:r>
              <a:rPr lang="en-US" b="1" u="sng" dirty="0"/>
              <a:t>Data Wrangling-</a:t>
            </a:r>
            <a:r>
              <a:rPr lang="en-US" dirty="0"/>
              <a:t> It is the process of cleaning and restructuring the acquired data and transform it to more suitable format for analysis and extracting meaningful insights.</a:t>
            </a:r>
          </a:p>
          <a:p>
            <a:pPr marL="36900" indent="0">
              <a:buNone/>
            </a:pPr>
            <a:r>
              <a:rPr lang="en-US" dirty="0"/>
              <a:t>    The process includes cleaning the data, correcting/removing inaccuracies and restructuring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AF9C6-746E-D22C-9F94-83FE8D53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574D-7545-1C48-64FC-CEB3018B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851" y="609600"/>
            <a:ext cx="9910705" cy="1257300"/>
          </a:xfrm>
        </p:spPr>
        <p:txBody>
          <a:bodyPr>
            <a:normAutofit/>
          </a:bodyPr>
          <a:lstStyle/>
          <a:p>
            <a:pPr algn="l"/>
            <a:r>
              <a:rPr lang="en-US" sz="2400" u="sng" dirty="0"/>
              <a:t>Dataset-1- </a:t>
            </a:r>
            <a:r>
              <a:rPr lang="en-US" sz="2400" dirty="0"/>
              <a:t> It has data of January month of 2011 with values of temperature, weather type, weekday, holiday, hour of the day and dates.</a:t>
            </a:r>
            <a:br>
              <a:rPr lang="en-US" sz="2400" dirty="0"/>
            </a:br>
            <a:r>
              <a:rPr lang="en-US" sz="2400" dirty="0"/>
              <a:t> </a:t>
            </a:r>
            <a:endParaRPr lang="en-IN" sz="24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7BF21-E64D-84F7-D274-A12D17B45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014" t="27149" r="31986" b="8654"/>
          <a:stretch/>
        </p:blipFill>
        <p:spPr>
          <a:xfrm>
            <a:off x="1356850" y="1866900"/>
            <a:ext cx="9910707" cy="43814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6EA14-DBA3-E227-D310-C7B80798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253C85-CCF3-5ADF-0B3B-5A088A24A9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4978" t="24800" r="34809" b="19200"/>
          <a:stretch/>
        </p:blipFill>
        <p:spPr>
          <a:xfrm>
            <a:off x="1406013" y="427721"/>
            <a:ext cx="4374592" cy="306273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D31DB1-295D-D941-79D4-D451DEBEBBD9}"/>
              </a:ext>
            </a:extLst>
          </p:cNvPr>
          <p:cNvSpPr txBox="1"/>
          <p:nvPr/>
        </p:nvSpPr>
        <p:spPr>
          <a:xfrm>
            <a:off x="1406011" y="4375355"/>
            <a:ext cx="4374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Mostly temperature in January month is between 10 to 25 degree Celsius.</a:t>
            </a:r>
          </a:p>
          <a:p>
            <a:endParaRPr lang="en-IN" sz="2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B72B4B-DE49-5361-A922-9E845B7E9E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2129" t="20706" r="42533" b="11557"/>
          <a:stretch/>
        </p:blipFill>
        <p:spPr>
          <a:xfrm>
            <a:off x="6411396" y="427721"/>
            <a:ext cx="4374591" cy="306273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F44024-A1A9-CCCA-601E-0390E297E602}"/>
              </a:ext>
            </a:extLst>
          </p:cNvPr>
          <p:cNvSpPr txBox="1"/>
          <p:nvPr/>
        </p:nvSpPr>
        <p:spPr>
          <a:xfrm>
            <a:off x="6411396" y="4375355"/>
            <a:ext cx="4374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Rainy and snowy days are very less in January month with heavy rain on only one day in whole month.</a:t>
            </a:r>
            <a:endParaRPr lang="en-IN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436D0C-9984-C1A0-956C-EE31CD49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486F-1D70-5F71-91DC-DAC35F28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503" y="609600"/>
            <a:ext cx="9773054" cy="1257300"/>
          </a:xfrm>
        </p:spPr>
        <p:txBody>
          <a:bodyPr>
            <a:normAutofit/>
          </a:bodyPr>
          <a:lstStyle/>
          <a:p>
            <a:pPr algn="l"/>
            <a:r>
              <a:rPr lang="en-US" sz="2400" u="sng" dirty="0"/>
              <a:t>Dataset-2- </a:t>
            </a:r>
            <a:r>
              <a:rPr lang="en-US" sz="2400" dirty="0"/>
              <a:t> It has data of actual temperature, humidity, windspeed, casual bike rentals, registered users bike rentals and total bike rentals(</a:t>
            </a:r>
            <a:r>
              <a:rPr lang="en-US" sz="2400" dirty="0" err="1"/>
              <a:t>casual+registered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452E4-8228-D56F-2E67-DA171965C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618" t="25095" r="29233" b="11116"/>
          <a:stretch/>
        </p:blipFill>
        <p:spPr>
          <a:xfrm>
            <a:off x="1494502" y="1866900"/>
            <a:ext cx="9773054" cy="424876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84EAB-99A2-CB56-9932-22FFF6235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4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1CA92A-1BFB-5928-5244-15E7B37F63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5792" t="26455" r="14760" b="7674"/>
          <a:stretch/>
        </p:blipFill>
        <p:spPr>
          <a:xfrm>
            <a:off x="1484671" y="658761"/>
            <a:ext cx="4355690" cy="277023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417154-2757-654B-2FCC-522DD80B8F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4984" t="26463" r="30576" b="15605"/>
          <a:stretch/>
        </p:blipFill>
        <p:spPr>
          <a:xfrm>
            <a:off x="6351642" y="658761"/>
            <a:ext cx="4355688" cy="27702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755E22-6942-7376-9E74-F64FE2113E51}"/>
              </a:ext>
            </a:extLst>
          </p:cNvPr>
          <p:cNvSpPr txBox="1"/>
          <p:nvPr/>
        </p:nvSpPr>
        <p:spPr>
          <a:xfrm>
            <a:off x="1484671" y="4375355"/>
            <a:ext cx="429593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Average total bike rentals increases with increase in temperature till temperature reaches around 32 degree Celsius.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Most bike rentals are occurring when temperature is between 20-40 degree Celsius.</a:t>
            </a:r>
          </a:p>
          <a:p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2FD1A-7714-0B16-6706-A80A4F928C28}"/>
              </a:ext>
            </a:extLst>
          </p:cNvPr>
          <p:cNvSpPr txBox="1"/>
          <p:nvPr/>
        </p:nvSpPr>
        <p:spPr>
          <a:xfrm>
            <a:off x="6411396" y="4375355"/>
            <a:ext cx="4295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Distribution of total bike rentals column is on left side, which means it is very asymmetric.</a:t>
            </a:r>
            <a:endParaRPr lang="en-IN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0026B6-7953-17EC-1C89-72EC87C16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9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2A33-067E-E060-11BA-12D65DE8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671" y="609600"/>
            <a:ext cx="9782886" cy="1257300"/>
          </a:xfrm>
        </p:spPr>
        <p:txBody>
          <a:bodyPr>
            <a:normAutofit/>
          </a:bodyPr>
          <a:lstStyle/>
          <a:p>
            <a:pPr algn="l"/>
            <a:r>
              <a:rPr lang="en-US" sz="2400" u="sng" dirty="0"/>
              <a:t>Merged_12- </a:t>
            </a:r>
            <a:r>
              <a:rPr lang="en-US" sz="2400" dirty="0"/>
              <a:t> It is the merged data of dataset-1 and dataset-2 with common column instant.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26CB45-E466-7E43-438D-992D6D0C3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214" t="27477" r="16428" b="8470"/>
          <a:stretch/>
        </p:blipFill>
        <p:spPr>
          <a:xfrm>
            <a:off x="1484669" y="1866900"/>
            <a:ext cx="9782887" cy="426842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EBAE5-AFAF-F461-494D-1AAE1C89D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9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4559AC-70A9-7F72-DBDC-042A55CFE6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1744" t="28255" r="11116" b="5515"/>
          <a:stretch/>
        </p:blipFill>
        <p:spPr>
          <a:xfrm>
            <a:off x="1435510" y="668595"/>
            <a:ext cx="4296695" cy="276040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96C8AE-1277-A821-213D-DD50893A67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341" t="28262" r="20450" b="5529"/>
          <a:stretch/>
        </p:blipFill>
        <p:spPr>
          <a:xfrm>
            <a:off x="6459795" y="668595"/>
            <a:ext cx="4296695" cy="276040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C13E7-D16D-BD06-C594-31766AE53046}"/>
              </a:ext>
            </a:extLst>
          </p:cNvPr>
          <p:cNvSpPr txBox="1"/>
          <p:nvPr/>
        </p:nvSpPr>
        <p:spPr>
          <a:xfrm>
            <a:off x="6411396" y="4375355"/>
            <a:ext cx="4345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Casual bike rentals are very low in comparison to registered users rentals.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B0A0C-0890-0489-1FBA-5A3F2800C37D}"/>
              </a:ext>
            </a:extLst>
          </p:cNvPr>
          <p:cNvSpPr txBox="1"/>
          <p:nvPr/>
        </p:nvSpPr>
        <p:spPr>
          <a:xfrm>
            <a:off x="1435509" y="4375355"/>
            <a:ext cx="4345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Average total rentals are high in day time and very low in night and early morning time.</a:t>
            </a:r>
          </a:p>
          <a:p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5B8C19-6E9E-3678-AEA9-1890AE5CD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1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842C-A347-B915-CDB4-31D1767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83" y="609600"/>
            <a:ext cx="9900873" cy="12573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u="sng" dirty="0"/>
              <a:t>Dataset-3- </a:t>
            </a:r>
            <a:r>
              <a:rPr lang="en-US" sz="2400" dirty="0"/>
              <a:t> It has data of temperature, weather type, weekday, holiday, hour of the day and dates, actual temperature, humidity, windspeed, casual bike rentals, registered users bike rentals and total bike rentals(</a:t>
            </a:r>
            <a:r>
              <a:rPr lang="en-US" sz="2400" dirty="0" err="1"/>
              <a:t>casual+registered</a:t>
            </a:r>
            <a:r>
              <a:rPr lang="en-US" sz="2400" dirty="0"/>
              <a:t>) of few January days and first 14 February days of 2011.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C48EB-E775-FB89-406A-F9862830E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362" t="27477" r="15536" b="9529"/>
          <a:stretch/>
        </p:blipFill>
        <p:spPr>
          <a:xfrm>
            <a:off x="1366683" y="1886564"/>
            <a:ext cx="9900874" cy="417993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6A024-079C-2AF4-1FE4-1C83E770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8026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86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{F5C2A805-24A2-4D32-8FF7-15F758D87A0A}tf55705232_win32</Template>
  <TotalTime>99</TotalTime>
  <Words>528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Goudy Old Style</vt:lpstr>
      <vt:lpstr>Wingdings</vt:lpstr>
      <vt:lpstr>Wingdings 2</vt:lpstr>
      <vt:lpstr>SlateVTI</vt:lpstr>
      <vt:lpstr>Data Acquisition &amp; Data Wrangling</vt:lpstr>
      <vt:lpstr>Introduction</vt:lpstr>
      <vt:lpstr>Dataset-1-  It has data of January month of 2011 with values of temperature, weather type, weekday, holiday, hour of the day and dates.  </vt:lpstr>
      <vt:lpstr>PowerPoint Presentation</vt:lpstr>
      <vt:lpstr>Dataset-2-  It has data of actual temperature, humidity, windspeed, casual bike rentals, registered users bike rentals and total bike rentals(casual+registered).</vt:lpstr>
      <vt:lpstr>PowerPoint Presentation</vt:lpstr>
      <vt:lpstr>Merged_12-  It is the merged data of dataset-1 and dataset-2 with common column instant.</vt:lpstr>
      <vt:lpstr>PowerPoint Presentation</vt:lpstr>
      <vt:lpstr>Dataset-3-  It has data of temperature, weather type, weekday, holiday, hour of the day and dates, actual temperature, humidity, windspeed, casual bike rentals, registered users bike rentals and total bike rentals(casual+registered) of few January days and first 14 February days of 2011.</vt:lpstr>
      <vt:lpstr>PowerPoint Presentation</vt:lpstr>
      <vt:lpstr>Merged_123-  It is the merged data of dataset merged_12 and dataset-3 with common column instant.</vt:lpstr>
      <vt:lpstr>PowerPoint Presentation</vt:lpstr>
      <vt:lpstr>Reference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Alankar Saxena</dc:creator>
  <cp:lastModifiedBy>Alankar Saxena</cp:lastModifiedBy>
  <cp:revision>1</cp:revision>
  <dcterms:created xsi:type="dcterms:W3CDTF">2025-03-19T16:41:45Z</dcterms:created>
  <dcterms:modified xsi:type="dcterms:W3CDTF">2025-03-19T18:21:38Z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